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5" r:id="rId6"/>
    <p:sldId id="372" r:id="rId7"/>
    <p:sldId id="1661" r:id="rId8"/>
    <p:sldId id="374" r:id="rId9"/>
    <p:sldId id="1660" r:id="rId10"/>
    <p:sldId id="366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00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27" autoAdjust="0"/>
    <p:restoredTop sz="94960" autoAdjust="0"/>
  </p:normalViewPr>
  <p:slideViewPr>
    <p:cSldViewPr snapToGrid="0">
      <p:cViewPr varScale="1">
        <p:scale>
          <a:sx n="81" d="100"/>
          <a:sy n="81" d="100"/>
        </p:scale>
        <p:origin x="259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45333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73962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47939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Rel-19 Workshop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Taipei, June 13 – 14,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SWS-230026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1828801"/>
            <a:ext cx="10520314" cy="2158738"/>
          </a:xfrm>
        </p:spPr>
        <p:txBody>
          <a:bodyPr/>
          <a:lstStyle/>
          <a:p>
            <a:pPr eaLnBrk="1" hangingPunct="1"/>
            <a:r>
              <a:rPr lang="en-GB" sz="4800" dirty="0"/>
              <a:t>Interworking of Non-3GPP Digital Terrestrial Broadcast Networks with 5GS Multicast Broadcast Services (DTTB4MBS)</a:t>
            </a: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04799" y="4731703"/>
            <a:ext cx="11525839" cy="1500187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buFontTx/>
              <a:buNone/>
            </a:pPr>
            <a:r>
              <a:rPr lang="en-GB" altLang="en-US" i="1" dirty="0">
                <a:highlight>
                  <a:srgbClr val="FFFFFF"/>
                </a:highlight>
              </a:rPr>
              <a:t>Anindya Saha</a:t>
            </a:r>
          </a:p>
          <a:p>
            <a:pPr marL="0" indent="0" eaLnBrk="1" hangingPunct="1">
              <a:buNone/>
            </a:pPr>
            <a:r>
              <a:rPr lang="en-US" sz="2400" i="1" dirty="0"/>
              <a:t>DTTB4MBS Rapporteur</a:t>
            </a:r>
            <a:r>
              <a:rPr lang="en-US" dirty="0"/>
              <a:t>, </a:t>
            </a:r>
            <a:r>
              <a:rPr lang="en-GB" altLang="en-US" dirty="0"/>
              <a:t>Tejas Networks, Reliance Jio, Prasar Bharti, UPV/EHU, ETRI, </a:t>
            </a:r>
            <a:r>
              <a:rPr lang="en-IN" dirty="0"/>
              <a:t>CEWiT, Hewlett Packard Enterprise, One Media 3.0,</a:t>
            </a:r>
            <a:r>
              <a:rPr lang="en-GB" dirty="0"/>
              <a:t> </a:t>
            </a:r>
            <a:r>
              <a:rPr lang="en-GB" altLang="en-US" dirty="0"/>
              <a:t>IIT Bombay, IIT Hyderabad, IIT Kanpur, IIT Kharagpur, IIT Bhilai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292" y="560387"/>
            <a:ext cx="9002598" cy="1130301"/>
          </a:xfrm>
        </p:spPr>
        <p:txBody>
          <a:bodyPr/>
          <a:lstStyle/>
          <a:p>
            <a:r>
              <a:rPr lang="en-GB" altLang="en-US" sz="3600" dirty="0"/>
              <a:t>View on Rel-19 Content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3101739"/>
              </p:ext>
            </p:extLst>
          </p:nvPr>
        </p:nvGraphicFramePr>
        <p:xfrm>
          <a:off x="28281" y="1796733"/>
          <a:ext cx="12070284" cy="41976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758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10808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85397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395051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01610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083076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356584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7925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Brief Description and Key Objectives</a:t>
                      </a:r>
                    </a:p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2906054"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Interworking of Non-3GPP Digital Terrestrial Broadcast Networks with 5GS Multicast Broadcast Services (</a:t>
                      </a:r>
                      <a:r>
                        <a:rPr lang="en-GB" sz="1600" b="1" i="1" dirty="0"/>
                        <a:t>DTTB4MBS</a:t>
                      </a:r>
                      <a:r>
                        <a:rPr lang="en-GB" sz="1600" b="1" dirty="0"/>
                        <a:t>)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support for interworking of Non-3GPP Digital Terrestrial Broadcast Networks with 5GS Multicast/Broadcast Services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Work Tasks include the following.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Defining Overall architecture and function enhancement in 5GS to support interworking with Non-3GPP DTT for multicast broadcast service delivery.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Defining Basic functionality and end-to-end procedure for interworking with Non-3GPP DTT.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TS 22.261</a:t>
                      </a:r>
                    </a:p>
                    <a:p>
                      <a:r>
                        <a:rPr lang="en-US" sz="1600" i="1" dirty="0"/>
                        <a:t>CR </a:t>
                      </a:r>
                      <a:r>
                        <a:rPr lang="en-GB" sz="1600" i="1" dirty="0"/>
                        <a:t>S1-222350</a:t>
                      </a:r>
                      <a:endParaRPr lang="en-US" sz="1600" dirty="0"/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SA2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SA3 for security, </a:t>
                      </a:r>
                    </a:p>
                    <a:p>
                      <a:endParaRPr lang="en-US" sz="1600" dirty="0"/>
                    </a:p>
                    <a:p>
                      <a:r>
                        <a:rPr lang="en-US" sz="1600" dirty="0"/>
                        <a:t>SA5 for charging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  <a:tr h="35714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/>
              <a:t>Requirement as approved in SA1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New requirement as approved in SA1 </a:t>
            </a:r>
          </a:p>
          <a:p>
            <a:pPr lvl="1"/>
            <a:r>
              <a:rPr lang="en-US" sz="2000" b="1" dirty="0"/>
              <a:t>“The 5G system shall support interworking of 5G multicast/broadcast with non-3GPP digital terrestrial broadcast networks.”</a:t>
            </a:r>
          </a:p>
          <a:p>
            <a:endParaRPr lang="en-US" sz="2400" dirty="0"/>
          </a:p>
          <a:p>
            <a:r>
              <a:rPr lang="en-US" sz="2400" i="1" dirty="0"/>
              <a:t>CR </a:t>
            </a:r>
            <a:r>
              <a:rPr lang="en-GB" sz="2400" i="1" dirty="0"/>
              <a:t>S1-222350 to TS 22.261 (18.6.1)</a:t>
            </a:r>
          </a:p>
          <a:p>
            <a:r>
              <a:rPr lang="en-US" sz="2400" i="1" dirty="0"/>
              <a:t>Section</a:t>
            </a:r>
          </a:p>
          <a:p>
            <a:pPr lvl="1"/>
            <a:r>
              <a:rPr lang="en-US" sz="2000" i="1" dirty="0"/>
              <a:t>6.13	Flexible broadcast/multicast service</a:t>
            </a:r>
          </a:p>
          <a:p>
            <a:pPr lvl="1"/>
            <a:r>
              <a:rPr lang="en-GB" sz="2000" i="1" dirty="0"/>
              <a:t>6.13.2 	Requirements</a:t>
            </a:r>
            <a:endParaRPr lang="en-GB" sz="2400" i="1" dirty="0"/>
          </a:p>
          <a:p>
            <a:r>
              <a:rPr lang="en-GB" sz="2400" i="1" dirty="0"/>
              <a:t>Release 19</a:t>
            </a:r>
            <a:endParaRPr lang="en-IN" sz="2400" i="1" dirty="0"/>
          </a:p>
          <a:p>
            <a:r>
              <a:rPr lang="en-GB" sz="2400" i="1" dirty="0"/>
              <a:t>3GPP TSG-SA1 Meeting #99e 22 August – 01 September 2022</a:t>
            </a:r>
            <a:endParaRPr lang="en-US" sz="2400" i="1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03" y="560387"/>
            <a:ext cx="10727788" cy="1130301"/>
          </a:xfrm>
        </p:spPr>
        <p:txBody>
          <a:bodyPr/>
          <a:lstStyle/>
          <a:p>
            <a:r>
              <a:rPr lang="en-US" altLang="en-US" sz="3200" b="1" dirty="0"/>
              <a:t>Interworking of non-3GPP DTT with 5G MBS - Motivation</a:t>
            </a:r>
            <a:endParaRPr lang="en-GB" altLang="en-US" sz="3200" b="1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7549"/>
            <a:ext cx="10515600" cy="4652678"/>
          </a:xfrm>
        </p:spPr>
        <p:txBody>
          <a:bodyPr>
            <a:normAutofit lnSpcReduction="10000"/>
          </a:bodyPr>
          <a:lstStyle/>
          <a:p>
            <a:r>
              <a:rPr lang="en-GB" sz="2400" dirty="0"/>
              <a:t>Growth in content consumption via cellular networks</a:t>
            </a:r>
          </a:p>
          <a:p>
            <a:pPr lvl="1"/>
            <a:r>
              <a:rPr lang="en-GB" sz="2000" dirty="0"/>
              <a:t>Increased load on Cellular spectrum</a:t>
            </a:r>
          </a:p>
          <a:p>
            <a:pPr lvl="1"/>
            <a:r>
              <a:rPr lang="en-GB" sz="2000" dirty="0"/>
              <a:t>Congestion in cellular networks</a:t>
            </a:r>
          </a:p>
          <a:p>
            <a:r>
              <a:rPr lang="en-GB" sz="2400" dirty="0"/>
              <a:t>Certain services efficiently delivered via multicast broadcast</a:t>
            </a:r>
            <a:endParaRPr lang="en-IN" sz="2400" dirty="0"/>
          </a:p>
          <a:p>
            <a:pPr lvl="1"/>
            <a:r>
              <a:rPr lang="en-GB" sz="2000" dirty="0"/>
              <a:t>Video consumption</a:t>
            </a:r>
          </a:p>
          <a:p>
            <a:pPr lvl="1"/>
            <a:r>
              <a:rPr lang="en-GB" sz="2000" dirty="0"/>
              <a:t>Software delivery over wireless networks</a:t>
            </a:r>
          </a:p>
          <a:p>
            <a:pPr lvl="1"/>
            <a:r>
              <a:rPr lang="en-GB" sz="2000" dirty="0"/>
              <a:t>Group communications</a:t>
            </a:r>
          </a:p>
          <a:p>
            <a:pPr lvl="1"/>
            <a:r>
              <a:rPr lang="en-GB" sz="2000" dirty="0"/>
              <a:t>Broadcast/multicast IoT applications</a:t>
            </a:r>
          </a:p>
          <a:p>
            <a:pPr lvl="1"/>
            <a:r>
              <a:rPr lang="en-GB" sz="2000" dirty="0"/>
              <a:t>Critical MBS communication – Emergency alerts</a:t>
            </a:r>
          </a:p>
          <a:p>
            <a:pPr lvl="1"/>
            <a:r>
              <a:rPr lang="en-GB" sz="2000" dirty="0"/>
              <a:t>5GS supports multicast broadcast services – TS 22.261</a:t>
            </a:r>
          </a:p>
          <a:p>
            <a:r>
              <a:rPr lang="en-GB" sz="2400" dirty="0"/>
              <a:t>Support for UN Sustainability Goals</a:t>
            </a:r>
          </a:p>
          <a:p>
            <a:pPr lvl="1"/>
            <a:r>
              <a:rPr lang="en-US" sz="2000" dirty="0"/>
              <a:t>Access to information and education</a:t>
            </a:r>
          </a:p>
          <a:p>
            <a:pPr lvl="1"/>
            <a:r>
              <a:rPr lang="en-US" sz="2000" dirty="0"/>
              <a:t>Digital inclusion</a:t>
            </a:r>
          </a:p>
          <a:p>
            <a:pPr lvl="1"/>
            <a:r>
              <a:rPr lang="en-US" sz="2000" dirty="0"/>
              <a:t>Environmental sustainability</a:t>
            </a:r>
          </a:p>
          <a:p>
            <a:pPr lvl="1"/>
            <a:endParaRPr lang="en-GB" sz="20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65641098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552149"/>
            <a:ext cx="11293311" cy="1130301"/>
          </a:xfrm>
        </p:spPr>
        <p:txBody>
          <a:bodyPr/>
          <a:lstStyle/>
          <a:p>
            <a:r>
              <a:rPr lang="en-US" altLang="en-US" sz="3200" b="1" dirty="0"/>
              <a:t>Interworking of non-3GPP DTT with 5G MBS - Motivation</a:t>
            </a:r>
            <a:endParaRPr lang="en-GB" altLang="en-US" sz="3200" b="1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62872"/>
            <a:ext cx="10634221" cy="4685062"/>
          </a:xfrm>
        </p:spPr>
        <p:txBody>
          <a:bodyPr>
            <a:normAutofit lnSpcReduction="10000"/>
          </a:bodyPr>
          <a:lstStyle/>
          <a:p>
            <a:pPr lvl="0"/>
            <a:r>
              <a:rPr lang="en-GB" altLang="en-US" dirty="0"/>
              <a:t>Non-3GPP DTT </a:t>
            </a:r>
          </a:p>
          <a:p>
            <a:pPr lvl="1"/>
            <a:r>
              <a:rPr lang="en-GB" sz="2000" dirty="0"/>
              <a:t>Purpose-built for optimum broadcast performance</a:t>
            </a:r>
          </a:p>
          <a:p>
            <a:pPr lvl="2"/>
            <a:r>
              <a:rPr lang="en-GB" sz="1800" dirty="0"/>
              <a:t>High spectral efficiency </a:t>
            </a:r>
          </a:p>
          <a:p>
            <a:pPr lvl="2"/>
            <a:r>
              <a:rPr lang="en-GB" sz="1800" dirty="0"/>
              <a:t>Support for high mod-cod</a:t>
            </a:r>
          </a:p>
          <a:p>
            <a:pPr lvl="2"/>
            <a:r>
              <a:rPr lang="en-GB" sz="1800" dirty="0"/>
              <a:t>Improved mobility handling</a:t>
            </a:r>
          </a:p>
          <a:p>
            <a:pPr lvl="3"/>
            <a:r>
              <a:rPr lang="en-GB" sz="1600" dirty="0"/>
              <a:t>Time-interleaver, SFN, Large coverage area</a:t>
            </a:r>
            <a:endParaRPr lang="en-IN" sz="1600" dirty="0"/>
          </a:p>
          <a:p>
            <a:pPr lvl="1"/>
            <a:r>
              <a:rPr lang="en-GB" sz="2000" dirty="0"/>
              <a:t>Provide support for large coverage areas</a:t>
            </a:r>
          </a:p>
          <a:p>
            <a:pPr lvl="2"/>
            <a:r>
              <a:rPr lang="en-GB" sz="1800" dirty="0"/>
              <a:t>Efficient service delivery in rural and sparsely populated areas</a:t>
            </a:r>
            <a:endParaRPr lang="en-IN" sz="1800" dirty="0"/>
          </a:p>
          <a:p>
            <a:pPr lvl="1"/>
            <a:r>
              <a:rPr lang="en-GB" sz="2000" dirty="0"/>
              <a:t>DTT is already deployed in many countries</a:t>
            </a:r>
          </a:p>
          <a:p>
            <a:pPr lvl="2"/>
            <a:r>
              <a:rPr lang="en-GB" sz="1800" dirty="0"/>
              <a:t>ATSC3.0 in the USA</a:t>
            </a:r>
            <a:r>
              <a:rPr lang="en-US" sz="1800" dirty="0"/>
              <a:t>, South Korea, Jamaica, Trinidad, Tobago</a:t>
            </a:r>
            <a:endParaRPr lang="en-GB" sz="1800" dirty="0"/>
          </a:p>
          <a:p>
            <a:pPr lvl="2"/>
            <a:r>
              <a:rPr lang="en-GB" sz="1800" dirty="0"/>
              <a:t>DVB-T2 in 144 countries</a:t>
            </a:r>
          </a:p>
          <a:p>
            <a:pPr lvl="2"/>
            <a:r>
              <a:rPr lang="en-GB" sz="1800" dirty="0"/>
              <a:t>ISDB-T in 24 countries</a:t>
            </a:r>
          </a:p>
          <a:p>
            <a:r>
              <a:rPr lang="en-GB" dirty="0"/>
              <a:t>Interworking of 5GS and Non-3GPP DTT</a:t>
            </a:r>
          </a:p>
          <a:p>
            <a:pPr lvl="1"/>
            <a:r>
              <a:rPr lang="en-GB" sz="2000" dirty="0"/>
              <a:t>Exploit Non-3GPP DTT for multicast broadcast service</a:t>
            </a:r>
          </a:p>
          <a:p>
            <a:pPr lvl="1"/>
            <a:r>
              <a:rPr lang="en-GB" sz="2000" dirty="0"/>
              <a:t>Enables Collaborative usage of Broadcast and Broadband Spectrum</a:t>
            </a:r>
          </a:p>
        </p:txBody>
      </p:sp>
    </p:spTree>
    <p:extLst>
      <p:ext uri="{BB962C8B-B14F-4D97-AF65-F5344CB8AC3E}">
        <p14:creationId xmlns:p14="http://schemas.microsoft.com/office/powerpoint/2010/main" val="119999304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305EC-20C0-4ED9-A530-F40B98C7F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338" y="632989"/>
            <a:ext cx="11211810" cy="922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IN" sz="3600" b="1" dirty="0"/>
              <a:t>Interworking of Non-3GPP DTT with 5GS - Options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C80E96D-EF1F-4CDC-B663-6A45A6CD0AD5}"/>
              </a:ext>
            </a:extLst>
          </p:cNvPr>
          <p:cNvGrpSpPr/>
          <p:nvPr/>
        </p:nvGrpSpPr>
        <p:grpSpPr>
          <a:xfrm>
            <a:off x="370809" y="1757680"/>
            <a:ext cx="11404632" cy="4620616"/>
            <a:chOff x="651417" y="1280478"/>
            <a:chExt cx="11450383" cy="5177335"/>
          </a:xfrm>
        </p:grpSpPr>
        <p:sp>
          <p:nvSpPr>
            <p:cNvPr id="10" name="Cloud 9">
              <a:extLst>
                <a:ext uri="{FF2B5EF4-FFF2-40B4-BE49-F238E27FC236}">
                  <a16:creationId xmlns:a16="http://schemas.microsoft.com/office/drawing/2014/main" id="{049FC874-6836-4375-91E5-A31EDA2BD9E0}"/>
                </a:ext>
              </a:extLst>
            </p:cNvPr>
            <p:cNvSpPr/>
            <p:nvPr/>
          </p:nvSpPr>
          <p:spPr>
            <a:xfrm>
              <a:off x="2983554" y="1471098"/>
              <a:ext cx="5006454" cy="2457964"/>
            </a:xfrm>
            <a:prstGeom prst="cloud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00" dirty="0">
                <a:solidFill>
                  <a:schemeClr val="tx1"/>
                </a:solidFill>
              </a:endParaRPr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7195FD54-EDA0-4C84-82DC-687105BB0F37}"/>
                </a:ext>
              </a:extLst>
            </p:cNvPr>
            <p:cNvSpPr/>
            <p:nvPr/>
          </p:nvSpPr>
          <p:spPr>
            <a:xfrm>
              <a:off x="8663988" y="2796083"/>
              <a:ext cx="1658157" cy="1846379"/>
            </a:xfrm>
            <a:prstGeom prst="roundRect">
              <a:avLst/>
            </a:prstGeom>
            <a:solidFill>
              <a:schemeClr val="accent4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600" dirty="0"/>
                <a:t>Multicast Broadcast</a:t>
              </a:r>
            </a:p>
            <a:p>
              <a:pPr algn="ctr"/>
              <a:r>
                <a:rPr lang="en-IN" sz="1600" dirty="0"/>
                <a:t>NFs</a:t>
              </a:r>
            </a:p>
            <a:p>
              <a:pPr algn="ctr"/>
              <a:r>
                <a:rPr lang="en-IN" sz="1600" dirty="0"/>
                <a:t>(MBSF+MBSTF)</a:t>
              </a:r>
            </a:p>
          </p:txBody>
        </p:sp>
        <p:sp>
          <p:nvSpPr>
            <p:cNvPr id="6" name="Cloud 5">
              <a:extLst>
                <a:ext uri="{FF2B5EF4-FFF2-40B4-BE49-F238E27FC236}">
                  <a16:creationId xmlns:a16="http://schemas.microsoft.com/office/drawing/2014/main" id="{CB301E08-8ACE-4985-A7AE-913D8ABF5973}"/>
                </a:ext>
              </a:extLst>
            </p:cNvPr>
            <p:cNvSpPr/>
            <p:nvPr/>
          </p:nvSpPr>
          <p:spPr>
            <a:xfrm>
              <a:off x="3058965" y="4032454"/>
              <a:ext cx="2268900" cy="1695493"/>
            </a:xfrm>
            <a:prstGeom prst="cloud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600" dirty="0"/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0E9B9F41-F366-4964-AC75-BB475F5C927E}"/>
                </a:ext>
              </a:extLst>
            </p:cNvPr>
            <p:cNvSpPr txBox="1"/>
            <p:nvPr/>
          </p:nvSpPr>
          <p:spPr>
            <a:xfrm>
              <a:off x="4638967" y="1735997"/>
              <a:ext cx="20325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dirty="0"/>
                <a:t>5G Network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421719C-6BC6-4B11-9E4E-565201752668}"/>
                </a:ext>
              </a:extLst>
            </p:cNvPr>
            <p:cNvSpPr txBox="1"/>
            <p:nvPr/>
          </p:nvSpPr>
          <p:spPr>
            <a:xfrm>
              <a:off x="3031376" y="4785897"/>
              <a:ext cx="2209260" cy="379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/>
                <a:t>Non-3GPP Broadcast</a:t>
              </a:r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1A7C7E6E-9FCA-47B7-8DA1-6C759FE8DB2D}"/>
                </a:ext>
              </a:extLst>
            </p:cNvPr>
            <p:cNvSpPr/>
            <p:nvPr/>
          </p:nvSpPr>
          <p:spPr>
            <a:xfrm>
              <a:off x="10866271" y="2796083"/>
              <a:ext cx="1235529" cy="1846379"/>
            </a:xfrm>
            <a:prstGeom prst="roundRect">
              <a:avLst/>
            </a:prstGeom>
            <a:solidFill>
              <a:schemeClr val="accent4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600" dirty="0"/>
                <a:t>Content Provider</a:t>
              </a:r>
            </a:p>
            <a:p>
              <a:pPr algn="ctr"/>
              <a:r>
                <a:rPr lang="en-IN" sz="1600" dirty="0"/>
                <a:t>(AF)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B62C6D9E-6A7F-4DCD-BCE9-DB1F3332D100}"/>
                </a:ext>
              </a:extLst>
            </p:cNvPr>
            <p:cNvCxnSpPr>
              <a:cxnSpLocks/>
              <a:stCxn id="44" idx="1"/>
              <a:endCxn id="86" idx="3"/>
            </p:cNvCxnSpPr>
            <p:nvPr/>
          </p:nvCxnSpPr>
          <p:spPr>
            <a:xfrm flipH="1">
              <a:off x="10322145" y="3719273"/>
              <a:ext cx="54412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4554F76-5B1B-41DB-89C3-7136EFD370B8}"/>
                </a:ext>
              </a:extLst>
            </p:cNvPr>
            <p:cNvSpPr txBox="1"/>
            <p:nvPr/>
          </p:nvSpPr>
          <p:spPr>
            <a:xfrm>
              <a:off x="899763" y="6055494"/>
              <a:ext cx="176952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000" dirty="0"/>
                <a:t>Broadcast Flow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AB77BB5F-E0D6-4F04-AD14-D538661DEC7D}"/>
                </a:ext>
              </a:extLst>
            </p:cNvPr>
            <p:cNvCxnSpPr>
              <a:cxnSpLocks/>
              <a:stCxn id="47" idx="0"/>
            </p:cNvCxnSpPr>
            <p:nvPr/>
          </p:nvCxnSpPr>
          <p:spPr>
            <a:xfrm flipV="1">
              <a:off x="1784525" y="4449985"/>
              <a:ext cx="795859" cy="160550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FAB2DC6-C7D4-4CAA-B18D-0D4A72F56443}"/>
                </a:ext>
              </a:extLst>
            </p:cNvPr>
            <p:cNvSpPr/>
            <p:nvPr/>
          </p:nvSpPr>
          <p:spPr bwMode="auto">
            <a:xfrm>
              <a:off x="3514592" y="3781157"/>
              <a:ext cx="5149395" cy="668828"/>
            </a:xfrm>
            <a:custGeom>
              <a:avLst/>
              <a:gdLst>
                <a:gd name="connsiteX0" fmla="*/ 2796208 w 2796208"/>
                <a:gd name="connsiteY0" fmla="*/ 0 h 1534639"/>
                <a:gd name="connsiteX1" fmla="*/ 2173356 w 2796208"/>
                <a:gd name="connsiteY1" fmla="*/ 1497496 h 1534639"/>
                <a:gd name="connsiteX2" fmla="*/ 0 w 2796208"/>
                <a:gd name="connsiteY2" fmla="*/ 1113183 h 1534639"/>
                <a:gd name="connsiteX3" fmla="*/ 0 w 2796208"/>
                <a:gd name="connsiteY3" fmla="*/ 1113183 h 153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6208" h="1534639">
                  <a:moveTo>
                    <a:pt x="2796208" y="0"/>
                  </a:moveTo>
                  <a:cubicBezTo>
                    <a:pt x="2717799" y="655983"/>
                    <a:pt x="2639391" y="1311966"/>
                    <a:pt x="2173356" y="1497496"/>
                  </a:cubicBezTo>
                  <a:cubicBezTo>
                    <a:pt x="1707321" y="1683026"/>
                    <a:pt x="0" y="1113183"/>
                    <a:pt x="0" y="1113183"/>
                  </a:cubicBezTo>
                  <a:lnTo>
                    <a:pt x="0" y="1113183"/>
                  </a:ln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I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32A87C1-37C2-478B-9B23-17639F1F50A1}"/>
                </a:ext>
              </a:extLst>
            </p:cNvPr>
            <p:cNvSpPr txBox="1"/>
            <p:nvPr/>
          </p:nvSpPr>
          <p:spPr>
            <a:xfrm>
              <a:off x="5211745" y="6057703"/>
              <a:ext cx="381078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000" dirty="0"/>
                <a:t>Potential Interworking Points {a, b}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806CB485-8E2A-4436-A138-0075EDB5E3F2}"/>
                </a:ext>
              </a:extLst>
            </p:cNvPr>
            <p:cNvCxnSpPr>
              <a:cxnSpLocks/>
              <a:endCxn id="5" idx="0"/>
            </p:cNvCxnSpPr>
            <p:nvPr/>
          </p:nvCxnSpPr>
          <p:spPr>
            <a:xfrm flipH="1">
              <a:off x="7117139" y="3804294"/>
              <a:ext cx="1378188" cy="2253409"/>
            </a:xfrm>
            <a:prstGeom prst="straightConnector1">
              <a:avLst/>
            </a:prstGeom>
            <a:ln>
              <a:headEnd type="triangl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Cloud 7">
              <a:extLst>
                <a:ext uri="{FF2B5EF4-FFF2-40B4-BE49-F238E27FC236}">
                  <a16:creationId xmlns:a16="http://schemas.microsoft.com/office/drawing/2014/main" id="{7B50E40C-B1B2-E3C5-1AB8-95DEAA3E98FD}"/>
                </a:ext>
              </a:extLst>
            </p:cNvPr>
            <p:cNvSpPr/>
            <p:nvPr/>
          </p:nvSpPr>
          <p:spPr>
            <a:xfrm>
              <a:off x="3464659" y="2121731"/>
              <a:ext cx="1747086" cy="1359931"/>
            </a:xfrm>
            <a:prstGeom prst="cloud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00" dirty="0">
                <a:solidFill>
                  <a:schemeClr val="tx1"/>
                </a:solidFill>
              </a:endParaRPr>
            </a:p>
          </p:txBody>
        </p:sp>
        <p:sp>
          <p:nvSpPr>
            <p:cNvPr id="13" name="Cloud 12">
              <a:extLst>
                <a:ext uri="{FF2B5EF4-FFF2-40B4-BE49-F238E27FC236}">
                  <a16:creationId xmlns:a16="http://schemas.microsoft.com/office/drawing/2014/main" id="{ACB042C6-A75C-E866-FDF2-F12901A10C6B}"/>
                </a:ext>
              </a:extLst>
            </p:cNvPr>
            <p:cNvSpPr/>
            <p:nvPr/>
          </p:nvSpPr>
          <p:spPr>
            <a:xfrm>
              <a:off x="5785053" y="2005412"/>
              <a:ext cx="2132797" cy="1359931"/>
            </a:xfrm>
            <a:prstGeom prst="cloud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00" dirty="0">
                <a:solidFill>
                  <a:schemeClr val="tx1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0697407-35A9-130E-10E6-42EE10200E67}"/>
                </a:ext>
              </a:extLst>
            </p:cNvPr>
            <p:cNvSpPr txBox="1"/>
            <p:nvPr/>
          </p:nvSpPr>
          <p:spPr>
            <a:xfrm>
              <a:off x="3810442" y="2642311"/>
              <a:ext cx="10652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/>
                <a:t>5G RAN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26F57E6-7DC5-A3D9-FE79-341E93FE901A}"/>
                </a:ext>
              </a:extLst>
            </p:cNvPr>
            <p:cNvSpPr txBox="1"/>
            <p:nvPr/>
          </p:nvSpPr>
          <p:spPr>
            <a:xfrm>
              <a:off x="6436208" y="2518934"/>
              <a:ext cx="10652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dirty="0"/>
                <a:t>5G Core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F8FD6EF-0421-C963-46EA-C252FC35DBCA}"/>
                </a:ext>
              </a:extLst>
            </p:cNvPr>
            <p:cNvSpPr/>
            <p:nvPr/>
          </p:nvSpPr>
          <p:spPr bwMode="auto">
            <a:xfrm>
              <a:off x="3564283" y="3306182"/>
              <a:ext cx="3136114" cy="1494764"/>
            </a:xfrm>
            <a:custGeom>
              <a:avLst/>
              <a:gdLst>
                <a:gd name="connsiteX0" fmla="*/ 2796208 w 2796208"/>
                <a:gd name="connsiteY0" fmla="*/ 0 h 1534639"/>
                <a:gd name="connsiteX1" fmla="*/ 2173356 w 2796208"/>
                <a:gd name="connsiteY1" fmla="*/ 1497496 h 1534639"/>
                <a:gd name="connsiteX2" fmla="*/ 0 w 2796208"/>
                <a:gd name="connsiteY2" fmla="*/ 1113183 h 1534639"/>
                <a:gd name="connsiteX3" fmla="*/ 0 w 2796208"/>
                <a:gd name="connsiteY3" fmla="*/ 1113183 h 1534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6208" h="1534639">
                  <a:moveTo>
                    <a:pt x="2796208" y="0"/>
                  </a:moveTo>
                  <a:cubicBezTo>
                    <a:pt x="2717799" y="655983"/>
                    <a:pt x="2639391" y="1311966"/>
                    <a:pt x="2173356" y="1497496"/>
                  </a:cubicBezTo>
                  <a:cubicBezTo>
                    <a:pt x="1707321" y="1683026"/>
                    <a:pt x="0" y="1113183"/>
                    <a:pt x="0" y="1113183"/>
                  </a:cubicBezTo>
                  <a:lnTo>
                    <a:pt x="0" y="1113183"/>
                  </a:ln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I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3F2D2ED5-BF4C-ACB3-8690-7BC08E9A79B5}"/>
                </a:ext>
              </a:extLst>
            </p:cNvPr>
            <p:cNvCxnSpPr>
              <a:cxnSpLocks/>
              <a:endCxn id="5" idx="0"/>
            </p:cNvCxnSpPr>
            <p:nvPr/>
          </p:nvCxnSpPr>
          <p:spPr>
            <a:xfrm>
              <a:off x="6727984" y="3429000"/>
              <a:ext cx="389155" cy="2628703"/>
            </a:xfrm>
            <a:prstGeom prst="straightConnector1">
              <a:avLst/>
            </a:prstGeom>
            <a:ln>
              <a:headEnd type="triangl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AE701116-D2BA-A16E-444A-C54C52190BA5}"/>
                </a:ext>
              </a:extLst>
            </p:cNvPr>
            <p:cNvSpPr/>
            <p:nvPr/>
          </p:nvSpPr>
          <p:spPr>
            <a:xfrm>
              <a:off x="722618" y="3213294"/>
              <a:ext cx="1471793" cy="1503457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26F859-EA79-6A88-18E6-7D4429DE2938}"/>
                </a:ext>
              </a:extLst>
            </p:cNvPr>
            <p:cNvSpPr/>
            <p:nvPr/>
          </p:nvSpPr>
          <p:spPr>
            <a:xfrm>
              <a:off x="1078399" y="3497208"/>
              <a:ext cx="769281" cy="38282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UE</a:t>
              </a: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87B8320F-D42C-1173-A1EB-1E45BD1E8E42}"/>
                </a:ext>
              </a:extLst>
            </p:cNvPr>
            <p:cNvSpPr/>
            <p:nvPr/>
          </p:nvSpPr>
          <p:spPr>
            <a:xfrm>
              <a:off x="1082978" y="4153445"/>
              <a:ext cx="769281" cy="38282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UE</a:t>
              </a: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6B9AB6C9-8876-C295-41DC-E0DDA5B8CC4A}"/>
                </a:ext>
              </a:extLst>
            </p:cNvPr>
            <p:cNvGrpSpPr/>
            <p:nvPr/>
          </p:nvGrpSpPr>
          <p:grpSpPr>
            <a:xfrm rot="458962">
              <a:off x="1888621" y="3976414"/>
              <a:ext cx="1699855" cy="464614"/>
              <a:chOff x="1564085" y="2681832"/>
              <a:chExt cx="5275940" cy="304566"/>
            </a:xfrm>
          </p:grpSpPr>
          <p:sp>
            <p:nvSpPr>
              <p:cNvPr id="38" name="Cylinder 37">
                <a:extLst>
                  <a:ext uri="{FF2B5EF4-FFF2-40B4-BE49-F238E27FC236}">
                    <a16:creationId xmlns:a16="http://schemas.microsoft.com/office/drawing/2014/main" id="{D1F62FBC-C920-E27A-08C7-936AB7932DCF}"/>
                  </a:ext>
                </a:extLst>
              </p:cNvPr>
              <p:cNvSpPr/>
              <p:nvPr/>
            </p:nvSpPr>
            <p:spPr>
              <a:xfrm rot="5789899">
                <a:off x="4049772" y="196145"/>
                <a:ext cx="304566" cy="5275940"/>
              </a:xfrm>
              <a:prstGeom prst="can">
                <a:avLst/>
              </a:prstGeom>
              <a:solidFill>
                <a:schemeClr val="bg1">
                  <a:lumMod val="65000"/>
                  <a:alpha val="42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sp>
            <p:nvSpPr>
              <p:cNvPr id="39" name="Arrow: Left 38">
                <a:extLst>
                  <a:ext uri="{FF2B5EF4-FFF2-40B4-BE49-F238E27FC236}">
                    <a16:creationId xmlns:a16="http://schemas.microsoft.com/office/drawing/2014/main" id="{DA297F56-8981-3CCF-F6A4-124CFB348B15}"/>
                  </a:ext>
                </a:extLst>
              </p:cNvPr>
              <p:cNvSpPr/>
              <p:nvPr/>
            </p:nvSpPr>
            <p:spPr>
              <a:xfrm rot="368672" flipV="1">
                <a:off x="1623838" y="2728727"/>
                <a:ext cx="5088402" cy="203587"/>
              </a:xfrm>
              <a:prstGeom prst="leftArrow">
                <a:avLst/>
              </a:prstGeom>
              <a:solidFill>
                <a:schemeClr val="accent2">
                  <a:lumMod val="60000"/>
                  <a:lumOff val="40000"/>
                  <a:alpha val="42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</p:grp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9A10418A-AA0B-766A-D0F8-D5AA3165214E}"/>
                </a:ext>
              </a:extLst>
            </p:cNvPr>
            <p:cNvCxnSpPr>
              <a:cxnSpLocks/>
              <a:stCxn id="86" idx="1"/>
              <a:endCxn id="13" idx="0"/>
            </p:cNvCxnSpPr>
            <p:nvPr/>
          </p:nvCxnSpPr>
          <p:spPr>
            <a:xfrm rot="10800000">
              <a:off x="7916074" y="2685378"/>
              <a:ext cx="747915" cy="1033895"/>
            </a:xfrm>
            <a:prstGeom prst="bentConnector3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or: Elbow 49">
              <a:extLst>
                <a:ext uri="{FF2B5EF4-FFF2-40B4-BE49-F238E27FC236}">
                  <a16:creationId xmlns:a16="http://schemas.microsoft.com/office/drawing/2014/main" id="{FEC0D28C-1B12-DA63-36A4-F4A148BD7B56}"/>
                </a:ext>
              </a:extLst>
            </p:cNvPr>
            <p:cNvCxnSpPr>
              <a:stCxn id="13" idx="2"/>
              <a:endCxn id="8" idx="0"/>
            </p:cNvCxnSpPr>
            <p:nvPr/>
          </p:nvCxnSpPr>
          <p:spPr>
            <a:xfrm rot="10800000" flipV="1">
              <a:off x="5210289" y="2685377"/>
              <a:ext cx="581380" cy="116319"/>
            </a:xfrm>
            <a:prstGeom prst="bentConnector3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B4A159C-1433-1D35-0188-48B37BB49205}"/>
                </a:ext>
              </a:extLst>
            </p:cNvPr>
            <p:cNvSpPr txBox="1"/>
            <p:nvPr/>
          </p:nvSpPr>
          <p:spPr>
            <a:xfrm>
              <a:off x="7328455" y="4419208"/>
              <a:ext cx="14737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400" dirty="0"/>
                <a:t>(Option-a)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9353D201-5F08-CDF6-1D02-80FDC354C32E}"/>
                </a:ext>
              </a:extLst>
            </p:cNvPr>
            <p:cNvSpPr txBox="1"/>
            <p:nvPr/>
          </p:nvSpPr>
          <p:spPr>
            <a:xfrm>
              <a:off x="6751398" y="3322092"/>
              <a:ext cx="14881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400" dirty="0"/>
                <a:t>(Option-b)</a:t>
              </a: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07033FA9-8038-BD10-01A0-E058B6F4724F}"/>
                </a:ext>
              </a:extLst>
            </p:cNvPr>
            <p:cNvSpPr/>
            <p:nvPr/>
          </p:nvSpPr>
          <p:spPr>
            <a:xfrm>
              <a:off x="1126035" y="2141112"/>
              <a:ext cx="769281" cy="38282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</a:rPr>
                <a:t>UE</a:t>
              </a:r>
            </a:p>
          </p:txBody>
        </p:sp>
        <p:cxnSp>
          <p:nvCxnSpPr>
            <p:cNvPr id="19" name="Connector: Elbow 18">
              <a:extLst>
                <a:ext uri="{FF2B5EF4-FFF2-40B4-BE49-F238E27FC236}">
                  <a16:creationId xmlns:a16="http://schemas.microsoft.com/office/drawing/2014/main" id="{D3E9C6B2-A363-62C9-60B3-24DFBAA82D6D}"/>
                </a:ext>
              </a:extLst>
            </p:cNvPr>
            <p:cNvCxnSpPr>
              <a:cxnSpLocks/>
              <a:stCxn id="8" idx="2"/>
              <a:endCxn id="14" idx="3"/>
            </p:cNvCxnSpPr>
            <p:nvPr/>
          </p:nvCxnSpPr>
          <p:spPr>
            <a:xfrm rot="10800000">
              <a:off x="1895316" y="2332525"/>
              <a:ext cx="1574762" cy="469172"/>
            </a:xfrm>
            <a:prstGeom prst="bentConnector3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2E17AC3-41E7-2D38-203E-EEC80F62F5B8}"/>
                </a:ext>
              </a:extLst>
            </p:cNvPr>
            <p:cNvSpPr txBox="1"/>
            <p:nvPr/>
          </p:nvSpPr>
          <p:spPr>
            <a:xfrm>
              <a:off x="651417" y="1280478"/>
              <a:ext cx="28659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000" dirty="0"/>
                <a:t>Unicast (broadband) Flow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1C66E1F8-F8D8-BF7B-E569-90D4D377E4DF}"/>
                </a:ext>
              </a:extLst>
            </p:cNvPr>
            <p:cNvCxnSpPr>
              <a:cxnSpLocks/>
              <a:stCxn id="23" idx="2"/>
            </p:cNvCxnSpPr>
            <p:nvPr/>
          </p:nvCxnSpPr>
          <p:spPr>
            <a:xfrm>
              <a:off x="2084406" y="1680588"/>
              <a:ext cx="190052" cy="59441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623576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Many uses cases efficiently delivered via multicast broadcast service</a:t>
            </a:r>
          </a:p>
          <a:p>
            <a:r>
              <a:rPr lang="en-US" altLang="en-US" dirty="0"/>
              <a:t>5GS supports multicast broadcast service</a:t>
            </a:r>
          </a:p>
          <a:p>
            <a:pPr lvl="1"/>
            <a:r>
              <a:rPr lang="en-GB" dirty="0"/>
              <a:t>5G multicast-broadcast services</a:t>
            </a:r>
          </a:p>
          <a:p>
            <a:pPr lvl="1"/>
            <a:r>
              <a:rPr lang="en-US" altLang="en-US" dirty="0"/>
              <a:t>LTE based 5G broadcast</a:t>
            </a:r>
          </a:p>
          <a:p>
            <a:r>
              <a:rPr lang="en-US" altLang="en-US" dirty="0"/>
              <a:t>Non-3GPP DTTs support efficient multicast broadcast delivery</a:t>
            </a:r>
          </a:p>
          <a:p>
            <a:r>
              <a:rPr lang="en-GB" dirty="0"/>
              <a:t>Non-3GPP DTT already deployed in many countries</a:t>
            </a:r>
          </a:p>
          <a:p>
            <a:r>
              <a:rPr lang="en-GB" dirty="0"/>
              <a:t>Usage of Non-3GPP DTT in conjunction with 5GS </a:t>
            </a:r>
          </a:p>
          <a:p>
            <a:pPr lvl="1"/>
            <a:r>
              <a:rPr lang="en-GB" dirty="0"/>
              <a:t>Unlocks new business opportunities</a:t>
            </a:r>
          </a:p>
          <a:p>
            <a:pPr lvl="1"/>
            <a:r>
              <a:rPr lang="en-IN" dirty="0"/>
              <a:t>Support for UN’s sustainable development goals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schemas.microsoft.com/office/infopath/2007/PartnerControls"/>
    <ds:schemaRef ds:uri="679a257e-872f-4c98-9e8a-0a9c104f72cd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7498</TotalTime>
  <Words>515</Words>
  <Application>Microsoft Office PowerPoint</Application>
  <PresentationFormat>Widescreen</PresentationFormat>
  <Paragraphs>99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Interworking of Non-3GPP Digital Terrestrial Broadcast Networks with 5GS Multicast Broadcast Services (DTTB4MBS)</vt:lpstr>
      <vt:lpstr>View on Rel-19 Content</vt:lpstr>
      <vt:lpstr>Requirement as approved in SA1</vt:lpstr>
      <vt:lpstr>Interworking of non-3GPP DTT with 5G MBS - Motivation</vt:lpstr>
      <vt:lpstr>Interworking of non-3GPP DTT with 5G MBS - Motivation</vt:lpstr>
      <vt:lpstr>Interworking of Non-3GPP DTT with 5GS - Options 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Anindya Saha</cp:lastModifiedBy>
  <cp:revision>728</cp:revision>
  <dcterms:created xsi:type="dcterms:W3CDTF">2010-02-05T13:52:04Z</dcterms:created>
  <dcterms:modified xsi:type="dcterms:W3CDTF">2023-06-02T20:30:36Z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